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372" r:id="rId4"/>
    <p:sldId id="369" r:id="rId5"/>
    <p:sldId id="524" r:id="rId6"/>
    <p:sldId id="466" r:id="rId7"/>
    <p:sldId id="474" r:id="rId8"/>
    <p:sldId id="467" r:id="rId9"/>
    <p:sldId id="468" r:id="rId10"/>
    <p:sldId id="523" r:id="rId11"/>
    <p:sldId id="471" r:id="rId12"/>
    <p:sldId id="476" r:id="rId13"/>
    <p:sldId id="477" r:id="rId14"/>
    <p:sldId id="478" r:id="rId15"/>
    <p:sldId id="479" r:id="rId1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222"/>
    <a:srgbClr val="D08E24"/>
    <a:srgbClr val="00281F"/>
    <a:srgbClr val="FDF4BD"/>
    <a:srgbClr val="8B651D"/>
    <a:srgbClr val="C3092B"/>
    <a:srgbClr val="00986E"/>
    <a:srgbClr val="A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6" autoAdjust="0"/>
    <p:restoredTop sz="86415" autoAdjust="0"/>
  </p:normalViewPr>
  <p:slideViewPr>
    <p:cSldViewPr snapToGrid="0" snapToObjects="1">
      <p:cViewPr varScale="1">
        <p:scale>
          <a:sx n="74" d="100"/>
          <a:sy n="74" d="100"/>
        </p:scale>
        <p:origin x="71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58B14-FDE2-44C5-8424-416777516B4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4FCCD-6D96-4B3C-958A-79AC0FBC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4FCCD-6D96-4B3C-958A-79AC0FBC5A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34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13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What R-squared value would you expect under the null</a:t>
            </a:r>
            <a:r>
              <a:rPr lang="en-US" baseline="0" dirty="0">
                <a:latin typeface="Arial" pitchFamily="34" charset="0"/>
              </a:rPr>
              <a:t> hypothesis ?</a:t>
            </a:r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14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6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7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9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10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11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12</a:t>
            </a:fld>
            <a:endParaRPr lang="en-US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1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0D9EB-B946-4C2C-BDD5-F5E4B1C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3474-8AEE-4ECA-BB82-0786B0BC4324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397-2174-4FAA-9C54-559AC4E4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A467-FBF5-404C-95F4-C6D60771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89BFE-30E5-40E7-B012-696CD9B77B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09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F3CC-1661-47B2-858B-34AC4FB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267E3-C97F-43E0-AF54-CE5FB2A07A64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3ED7-1FA2-4ED2-85E7-00400AA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526D-9B84-4BA4-8706-1C17D35F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D732F-438A-4BA8-A09D-906C70DBC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0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Rectangle 1391"/>
          <p:cNvSpPr/>
          <p:nvPr userDrawn="1"/>
        </p:nvSpPr>
        <p:spPr bwMode="auto">
          <a:xfrm>
            <a:off x="114930" y="75959"/>
            <a:ext cx="12781409" cy="6727537"/>
          </a:xfrm>
          <a:prstGeom prst="rect">
            <a:avLst/>
          </a:prstGeom>
          <a:blipFill>
            <a:blip r:embed="rId2">
              <a:alphaModFix amt="80000"/>
            </a:blip>
            <a:srcRect/>
            <a:stretch>
              <a:fillRect l="-89347" r="-1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2118" indent="-252118"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</a:pPr>
            <a:endParaRPr lang="en-US" sz="1471" b="1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/>
          <a:srcRect l="3690" t="27657" r="2751" b="17378"/>
          <a:stretch/>
        </p:blipFill>
        <p:spPr>
          <a:xfrm>
            <a:off x="114927" y="6"/>
            <a:ext cx="12192744" cy="685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/>
          <a:srcRect l="5796" t="5241" b="19866"/>
          <a:stretch/>
        </p:blipFill>
        <p:spPr>
          <a:xfrm>
            <a:off x="29403" y="-45377"/>
            <a:ext cx="9109764" cy="6930105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sp>
        <p:nvSpPr>
          <p:cNvPr id="138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853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sz="2353">
                <a:solidFill>
                  <a:srgbClr val="C00000"/>
                </a:solidFill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0278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15739" y="1324594"/>
            <a:ext cx="4508580" cy="48273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764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252118" indent="0">
              <a:lnSpc>
                <a:spcPct val="100000"/>
              </a:lnSpc>
              <a:spcBef>
                <a:spcPts val="1471"/>
              </a:spcBef>
              <a:buFontTx/>
              <a:buNone/>
              <a:defRPr lang="en-US" sz="1441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42019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3pPr>
            <a:lvl4pPr marL="588276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4pPr>
            <a:lvl5pPr marL="756354" indent="0">
              <a:lnSpc>
                <a:spcPct val="100000"/>
              </a:lnSpc>
              <a:spcBef>
                <a:spcPts val="1471"/>
              </a:spcBef>
              <a:buFontTx/>
              <a:buNone/>
              <a:defRPr/>
            </a:lvl5pPr>
          </a:lstStyle>
          <a:p>
            <a:pPr marL="0" lvl="0" indent="0" algn="l" defTabSz="685155" rtl="0" fontAlgn="base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685155" rtl="0" fontAlgn="base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4090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Critical Sec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1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5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0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2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02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3" y="289519"/>
            <a:ext cx="5258796" cy="2386171"/>
          </a:xfrm>
        </p:spPr>
        <p:txBody>
          <a:bodyPr/>
          <a:lstStyle>
            <a:lvl1pPr>
              <a:defRPr sz="397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8176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288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951" y="1312659"/>
            <a:ext cx="6751519" cy="4826969"/>
          </a:xfrm>
          <a:solidFill>
            <a:schemeClr val="bg1">
              <a:lumMod val="95000"/>
            </a:schemeClr>
          </a:solidFill>
          <a:ln w="63500">
            <a:solidFill>
              <a:schemeClr val="accent5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87457" y="1312652"/>
            <a:ext cx="451164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451"/>
              </a:spcBef>
              <a:spcAft>
                <a:spcPts val="883"/>
              </a:spcAft>
              <a:buNone/>
              <a:defRPr sz="1441" b="0">
                <a:latin typeface="+mn-lt"/>
                <a:cs typeface="Segoe UI Semibold" panose="020B0702040204020203" pitchFamily="34" charset="0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20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s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60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8C5C-F16A-43DF-811B-2A5D9466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9EE07-6843-46A2-9596-0747823B72BA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E29E-6C97-41E6-88EB-43C26A6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EA77-ECE7-4DE4-8FE9-313D3087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E87C8-2A02-4BAE-9466-502BBBEDA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20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46638" t="28313" r="2844" b="17827"/>
          <a:stretch/>
        </p:blipFill>
        <p:spPr>
          <a:xfrm>
            <a:off x="-22985" y="-22989"/>
            <a:ext cx="12228156" cy="6873566"/>
          </a:xfrm>
          <a:prstGeom prst="rect">
            <a:avLst/>
          </a:prstGeom>
        </p:spPr>
      </p:pic>
      <p:sp>
        <p:nvSpPr>
          <p:cNvPr id="90" name="Title 1"/>
          <p:cNvSpPr txBox="1">
            <a:spLocks/>
          </p:cNvSpPr>
          <p:nvPr userDrawn="1"/>
        </p:nvSpPr>
        <p:spPr>
          <a:xfrm>
            <a:off x="303808" y="333918"/>
            <a:ext cx="5141369" cy="3406726"/>
          </a:xfrm>
          <a:prstGeom prst="rect">
            <a:avLst/>
          </a:prstGeom>
        </p:spPr>
        <p:txBody>
          <a:bodyPr vert="horz" wrap="square" lIns="107556" tIns="67223" rIns="107556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971" dirty="0">
              <a:solidFill>
                <a:srgbClr val="0072C6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29855" y="3077042"/>
            <a:ext cx="2510132" cy="1574947"/>
            <a:chOff x="517790" y="2775167"/>
            <a:chExt cx="2862475" cy="1795765"/>
          </a:xfrm>
        </p:grpSpPr>
        <p:sp>
          <p:nvSpPr>
            <p:cNvPr id="91" name="Freeform 90"/>
            <p:cNvSpPr/>
            <p:nvPr userDrawn="1"/>
          </p:nvSpPr>
          <p:spPr bwMode="auto">
            <a:xfrm>
              <a:off x="517790" y="2775167"/>
              <a:ext cx="2862475" cy="1795765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rgbClr val="0065B2">
                <a:alpha val="3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91"/>
            <p:cNvSpPr>
              <a:spLocks noChangeAspect="1"/>
            </p:cNvSpPr>
            <p:nvPr userDrawn="1"/>
          </p:nvSpPr>
          <p:spPr bwMode="auto">
            <a:xfrm>
              <a:off x="940381" y="3107853"/>
              <a:ext cx="2013729" cy="127502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 userDrawn="1"/>
          </p:nvSpPr>
          <p:spPr bwMode="auto">
            <a:xfrm>
              <a:off x="1312097" y="3379499"/>
              <a:ext cx="1273865" cy="80657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 93"/>
            <p:cNvSpPr>
              <a:spLocks noChangeAspect="1"/>
            </p:cNvSpPr>
            <p:nvPr userDrawn="1"/>
          </p:nvSpPr>
          <p:spPr bwMode="auto">
            <a:xfrm>
              <a:off x="1584147" y="3587566"/>
              <a:ext cx="729764" cy="4620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78349" h="545581">
                  <a:moveTo>
                    <a:pt x="490507" y="0"/>
                  </a:moveTo>
                  <a:cubicBezTo>
                    <a:pt x="636654" y="0"/>
                    <a:pt x="755129" y="118475"/>
                    <a:pt x="755129" y="264622"/>
                  </a:cubicBezTo>
                  <a:lnTo>
                    <a:pt x="753041" y="285331"/>
                  </a:lnTo>
                  <a:lnTo>
                    <a:pt x="798544" y="294518"/>
                  </a:lnTo>
                  <a:cubicBezTo>
                    <a:pt x="845442" y="314354"/>
                    <a:pt x="878349" y="360792"/>
                    <a:pt x="878349" y="414915"/>
                  </a:cubicBezTo>
                  <a:cubicBezTo>
                    <a:pt x="878349" y="469039"/>
                    <a:pt x="845442" y="515477"/>
                    <a:pt x="798544" y="535313"/>
                  </a:cubicBezTo>
                  <a:lnTo>
                    <a:pt x="759827" y="543129"/>
                  </a:lnTo>
                  <a:lnTo>
                    <a:pt x="753908" y="545581"/>
                  </a:lnTo>
                  <a:lnTo>
                    <a:pt x="747683" y="545581"/>
                  </a:lnTo>
                  <a:lnTo>
                    <a:pt x="190471" y="545581"/>
                  </a:lnTo>
                  <a:lnTo>
                    <a:pt x="166602" y="545581"/>
                  </a:lnTo>
                  <a:lnTo>
                    <a:pt x="158924" y="542401"/>
                  </a:lnTo>
                  <a:lnTo>
                    <a:pt x="152084" y="541712"/>
                  </a:lnTo>
                  <a:cubicBezTo>
                    <a:pt x="65290" y="523951"/>
                    <a:pt x="0" y="447155"/>
                    <a:pt x="0" y="355110"/>
                  </a:cubicBezTo>
                  <a:cubicBezTo>
                    <a:pt x="0" y="249916"/>
                    <a:pt x="85277" y="164639"/>
                    <a:pt x="190471" y="164639"/>
                  </a:cubicBezTo>
                  <a:cubicBezTo>
                    <a:pt x="203620" y="164639"/>
                    <a:pt x="216458" y="165972"/>
                    <a:pt x="228858" y="168509"/>
                  </a:cubicBezTo>
                  <a:lnTo>
                    <a:pt x="244320" y="173309"/>
                  </a:lnTo>
                  <a:lnTo>
                    <a:pt x="246680" y="161619"/>
                  </a:lnTo>
                  <a:cubicBezTo>
                    <a:pt x="286852" y="66642"/>
                    <a:pt x="380897" y="0"/>
                    <a:pt x="49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03807" y="285017"/>
            <a:ext cx="5258796" cy="2430576"/>
          </a:xfrm>
        </p:spPr>
        <p:txBody>
          <a:bodyPr lIns="146304" tIns="91440" rIns="146304" bIns="91440"/>
          <a:lstStyle>
            <a:lvl1pPr marL="0" indent="0" algn="l">
              <a:buNone/>
              <a:defRPr sz="397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9792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3948" y="254721"/>
            <a:ext cx="11424437" cy="1054884"/>
          </a:xfrm>
        </p:spPr>
        <p:txBody>
          <a:bodyPr lIns="146304" tIns="91440" rIns="146304" bIns="91440"/>
          <a:lstStyle>
            <a:lvl1pPr>
              <a:lnSpc>
                <a:spcPts val="4541"/>
              </a:lnSpc>
              <a:defRPr sz="294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15281" y="1324191"/>
            <a:ext cx="4273107" cy="4853157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883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883"/>
              </a:spcAft>
              <a:buNone/>
              <a:defRPr sz="1443">
                <a:solidFill>
                  <a:schemeClr val="tx1"/>
                </a:solidFill>
              </a:defRPr>
            </a:lvl2pPr>
            <a:lvl3pPr marL="167057" indent="0">
              <a:lnSpc>
                <a:spcPct val="100000"/>
              </a:lnSpc>
              <a:spcAft>
                <a:spcPts val="883"/>
              </a:spcAft>
              <a:buNone/>
              <a:tabLst/>
              <a:defRPr sz="1443">
                <a:solidFill>
                  <a:schemeClr val="tx1"/>
                </a:solidFill>
              </a:defRPr>
            </a:lvl3pPr>
            <a:lvl4pPr marL="331824" indent="0">
              <a:buNone/>
              <a:defRPr/>
            </a:lvl4pPr>
            <a:lvl5pPr marL="49430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4574" y="1324595"/>
            <a:ext cx="7151167" cy="485274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072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3025">
            <a:solidFill>
              <a:srgbClr val="0072C6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883"/>
              </a:spcAft>
              <a:buClr>
                <a:schemeClr val="tx1"/>
              </a:buClr>
              <a:buFont typeface="Wingdings" pitchFamily="2" charset="2"/>
              <a:buNone/>
              <a:defRPr sz="1764">
                <a:solidFill>
                  <a:srgbClr val="0072C6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83"/>
              </a:spcAft>
              <a:buNone/>
              <a:defRPr sz="144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3951" y="254727"/>
            <a:ext cx="11420452" cy="1057931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294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7563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6573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ud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87" y="2084173"/>
            <a:ext cx="8058228" cy="1793104"/>
          </a:xfrm>
        </p:spPr>
        <p:txBody>
          <a:bodyPr/>
          <a:lstStyle>
            <a:lvl1pPr>
              <a:defRPr sz="44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487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3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0072C6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003963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 fontAlgn="auto">
                <a:lnSpc>
                  <a:spcPts val="225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355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43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97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60" y="62261"/>
            <a:ext cx="12105893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5" y="3446122"/>
            <a:ext cx="12105893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/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3"/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3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2665048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7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7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15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9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294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A76-5C7C-4911-8C00-C4BF817C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5854A-7E7E-47FA-93E4-9D299F8BE260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AF4E-9853-4921-A64E-0BBB1197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172D-9D51-459E-9B39-A6618C2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E30A8-407D-4A4E-B1D1-A18F3A8493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57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4" indent="0">
              <a:buNone/>
              <a:tabLst/>
              <a:defRPr sz="1471"/>
            </a:lvl3pPr>
            <a:lvl4pPr marL="338493" indent="0">
              <a:buNone/>
              <a:defRPr/>
            </a:lvl4pPr>
            <a:lvl5pPr marL="5042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9887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2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10" indent="0">
              <a:buNone/>
              <a:defRPr sz="1471"/>
            </a:lvl2pPr>
            <a:lvl3pPr marL="164579" indent="0">
              <a:buNone/>
              <a:defRPr sz="1471"/>
            </a:lvl3pPr>
            <a:lvl4pPr marL="350165" indent="0">
              <a:buNone/>
              <a:defRPr sz="1323"/>
            </a:lvl4pPr>
            <a:lvl5pPr marL="543921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183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6945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06726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3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1006" indent="0">
              <a:buNone/>
              <a:defRPr sz="1471"/>
            </a:lvl2pPr>
            <a:lvl3pPr marL="164547" indent="0">
              <a:buNone/>
              <a:defRPr sz="1471"/>
            </a:lvl3pPr>
            <a:lvl4pPr marL="350098" indent="0">
              <a:buNone/>
              <a:defRPr sz="1323"/>
            </a:lvl4pPr>
            <a:lvl5pPr marL="543817" indent="0">
              <a:buNone/>
              <a:defRPr sz="132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41047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69519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CF3DA1-47D3-4ECF-AF30-D85A88EB0BF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0399271" rtl="0" eaLnBrk="1" fontAlgn="base" hangingPunct="1">
              <a:spcBef>
                <a:spcPct val="0"/>
              </a:spcBef>
              <a:spcAft>
                <a:spcPct val="0"/>
              </a:spcAft>
              <a:defRPr lang="en-US" sz="21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473702"/>
          </a:xfrm>
          <a:prstGeom prst="rect">
            <a:avLst/>
          </a:prstGeo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351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051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2224"/>
      </p:ext>
    </p:extLst>
  </p:cSld>
  <p:clrMapOvr>
    <a:masterClrMapping/>
  </p:clrMapOvr>
  <p:transition>
    <p:fade/>
  </p:transition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1"/>
            <a:ext cx="11653523" cy="1859805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63179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869516" y="6551613"/>
            <a:ext cx="3193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61EC2C-A78A-4E63-8952-DC8B66DB96A4}" type="slidenum">
              <a:rPr lang="en-US" altLang="en-US" sz="900">
                <a:latin typeface="Calibri" pitchFamily="34" charset="0"/>
              </a:rPr>
              <a:pPr/>
              <a:t>‹#›</a:t>
            </a:fld>
            <a:endParaRPr lang="en-US" altLang="en-US" sz="1051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2782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57108" tIns="28559" rIns="57108" bIns="28559" numCol="1" rtlCol="0" anchor="ctr" anchorCtr="0" compatLnSpc="1">
            <a:prstTxWarp prst="textNoShape">
              <a:avLst/>
            </a:prstTxWarp>
          </a:bodyPr>
          <a:lstStyle/>
          <a:p>
            <a:pPr algn="ctr" defTabSz="570894" fontAlgn="base">
              <a:spcBef>
                <a:spcPct val="0"/>
              </a:spcBef>
              <a:spcAft>
                <a:spcPct val="0"/>
              </a:spcAft>
            </a:pPr>
            <a:endParaRPr lang="en-US" sz="131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27370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46061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5938" y="1350551"/>
            <a:ext cx="6751519" cy="4826969"/>
          </a:xfrm>
          <a:solidFill>
            <a:schemeClr val="bg1">
              <a:lumMod val="95000"/>
            </a:schemeClr>
          </a:solidFill>
          <a:ln w="76200">
            <a:solidFill>
              <a:srgbClr val="0072C6"/>
            </a:solidFill>
          </a:ln>
        </p:spPr>
        <p:txBody>
          <a:bodyPr wrap="square">
            <a:normAutofit/>
          </a:bodyPr>
          <a:lstStyle>
            <a:lvl1pPr marL="0" indent="0" defTabSz="27427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351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4278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556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22834" indent="0" defTabSz="274278">
              <a:lnSpc>
                <a:spcPct val="100000"/>
              </a:lnSpc>
              <a:spcBef>
                <a:spcPts val="0"/>
              </a:spcBef>
              <a:buNone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7110" indent="0" defTabSz="274278">
              <a:lnSpc>
                <a:spcPct val="100000"/>
              </a:lnSpc>
              <a:spcBef>
                <a:spcPts val="0"/>
              </a:spcBef>
              <a:buNone/>
              <a:tabLst/>
              <a:defRPr sz="1351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3" y="1350547"/>
            <a:ext cx="3982987" cy="4826970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2489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4B82B2-045A-41B5-8CC7-6E487EAE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D7854-4ACC-4338-8FB5-68610378F10D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812FB1-16E4-49D4-9012-11C1955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980C10-AFA4-4BE2-838B-E82AA2AB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D0B2E-BFDB-4927-9F2B-14374F0CD4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8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48" fontAlgn="base">
              <a:spcBef>
                <a:spcPct val="0"/>
              </a:spcBef>
              <a:spcAft>
                <a:spcPct val="0"/>
              </a:spcAft>
            </a:pPr>
            <a:endParaRPr lang="en-US" sz="16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5" y="1197329"/>
            <a:ext cx="11653521" cy="1956973"/>
          </a:xfrm>
        </p:spPr>
        <p:txBody>
          <a:bodyPr/>
          <a:lstStyle>
            <a:lvl1pPr marL="0" indent="0">
              <a:buNone/>
              <a:defRPr sz="242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034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4" y="1350548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1951">
                <a:solidFill>
                  <a:srgbClr val="0072C6"/>
                </a:solidFill>
              </a:defRPr>
            </a:lvl1pPr>
            <a:lvl2pPr marL="0" indent="0">
              <a:spcBef>
                <a:spcPts val="451"/>
              </a:spcBef>
              <a:buNone/>
              <a:defRPr sz="1351">
                <a:solidFill>
                  <a:schemeClr val="tx1"/>
                </a:solidFill>
                <a:latin typeface="+mj-lt"/>
              </a:defRPr>
            </a:lvl2pPr>
            <a:lvl3pPr marL="170381" indent="0">
              <a:buNone/>
              <a:tabLst/>
              <a:defRPr sz="1471"/>
            </a:lvl3pPr>
            <a:lvl4pPr marL="338426" indent="0">
              <a:buNone/>
              <a:defRPr/>
            </a:lvl4pPr>
            <a:lvl5pPr marL="5041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80" y="1350964"/>
            <a:ext cx="6868861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3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685634">
                <a:lnSpc>
                  <a:spcPts val="2251"/>
                </a:lnSpc>
              </a:pPr>
              <a:r>
                <a:rPr lang="en-US" sz="21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685296">
                <a:lnSpc>
                  <a:spcPts val="2207"/>
                </a:lnSpc>
                <a:defRPr/>
              </a:pPr>
              <a:endParaRPr lang="en-US" sz="21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1" y="369728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976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4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47253" y="257861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3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BE73-1A7E-4E96-9B57-2DC98C8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CA0-0F71-4629-B5B8-33FCC1B2C946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6355-C731-4FEC-B699-9A0EDFC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10A-17E8-4CEE-B003-EBC14E6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CE1A-0581-42E6-9469-6F122DD2BD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165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B581-1469-41F9-A332-0064E12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0E534-66C5-474E-9818-891B5E08860A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F8FD33-22EA-4086-BC43-EBB145E2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03EA4D-CB26-4FCC-A2B4-112A7ED8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EB786-3819-4526-816C-A866D4CCE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7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670A26-EB7E-4B0C-BC62-262C6F6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AD3C-8AFD-4848-B664-9E5CF10F1E01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A79228-04C5-42D3-862E-E4C7F22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D033C73-BB20-4793-B4DE-CD4CCAD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6327-CB18-4E1D-844C-58BF5E76B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49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CACE62E-F0F6-404A-86E5-9A32AFD8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15C7A-9BCC-4F6F-A7D8-507A094E7889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4E7157-6CA4-4E6B-88AF-A7566D2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FB757F-4724-4DAD-AF07-F603F56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D746B3-6A7D-487B-8889-2FBA9DC947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7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247021-9DE8-43D7-8CD6-0C8BF39E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721D-961E-4ACD-AE52-C5B45240382E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A4F69-B164-4AE4-BBAA-75C6293C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B99A3B-9277-4793-B849-5BBA85A7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0267-3430-4E31-9C82-DAFA9A29B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49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A29E0-FC97-433A-9E27-2A4B195D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F450-8FEC-40E2-ADB7-B978ABB4A7F3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55FDF2-C75E-4B58-9F82-4B38BE26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8A4ABD-F400-4CDF-A86E-83B7D2F2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A37EE-2C15-4C67-A17A-1C672D4D45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2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7EA7974-73DF-4212-9E43-9E56DD40A1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5AF79-6098-43B8-86B0-296AA13453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65BB-4E46-4A17-890D-13572E11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D7CB48-FB95-43F9-B294-1AD016EB8897}" type="datetime1">
              <a:rPr lang="en-US" altLang="en-US"/>
              <a:pPr>
                <a:defRPr/>
              </a:pPr>
              <a:t>5/12/2019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4D1-5933-4D7C-8C23-C94AD4F14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1179-E68C-4231-AF29-D7523D96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EAF949B2-69FA-4EC5-8FD4-C8D786EE1A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8"/>
            <a:ext cx="1165507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1" y="1189183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8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685802" fontAlgn="auto">
              <a:spcBef>
                <a:spcPts val="0"/>
              </a:spcBef>
              <a:spcAft>
                <a:spcPts val="0"/>
              </a:spcAft>
              <a:defRPr lang="en-US" sz="663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6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2" r:id="rId30"/>
    <p:sldLayoutId id="2147483693" r:id="rId31"/>
    <p:sldLayoutId id="2147483694" r:id="rId32"/>
    <p:sldLayoutId id="2147483695" r:id="rId33"/>
    <p:sldLayoutId id="2147483696" r:id="rId34"/>
  </p:sldLayoutIdLst>
  <p:transition>
    <p:fade/>
  </p:transition>
  <p:txStyles>
    <p:titleStyle>
      <a:lvl1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lang="en-US" sz="2941" kern="1200" spc="-75" dirty="0">
          <a:ln w="3175">
            <a:noFill/>
          </a:ln>
          <a:solidFill>
            <a:schemeClr val="tx1"/>
          </a:solidFill>
          <a:latin typeface="+mj-lt"/>
          <a:ea typeface="ＭＳ Ｐゴシック" charset="0"/>
          <a:cs typeface="Segoe UI" pitchFamily="34" charset="0"/>
        </a:defRPr>
      </a:lvl1pPr>
      <a:lvl2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336158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672314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008473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344630" algn="l" defTabSz="685155" rtl="0" fontAlgn="base">
        <a:lnSpc>
          <a:spcPct val="90000"/>
        </a:lnSpc>
        <a:spcBef>
          <a:spcPct val="0"/>
        </a:spcBef>
        <a:spcAft>
          <a:spcPct val="0"/>
        </a:spcAft>
        <a:defRPr sz="3971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252118" indent="-25211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647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429535" indent="-177417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76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88276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47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6354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24433" indent="-168078" algn="l" defTabSz="68515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3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4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5" indent="-171450" algn="l" defTabSz="68580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858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2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3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4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6" algn="l" defTabSz="685802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-4" y="41278"/>
            <a:ext cx="12192003" cy="349246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4" y="-4"/>
            <a:ext cx="12192001" cy="349247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1D05F1E7-9BC0-44CF-96FA-A0F00A67A4BF}"/>
              </a:ext>
            </a:extLst>
          </p:cNvPr>
          <p:cNvSpPr txBox="1">
            <a:spLocks/>
          </p:cNvSpPr>
          <p:nvPr/>
        </p:nvSpPr>
        <p:spPr>
          <a:xfrm>
            <a:off x="550122" y="2303376"/>
            <a:ext cx="9992836" cy="2251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Machine Learning with SQL Server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Part </a:t>
            </a:r>
            <a:r>
              <a:rPr lang="en-US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3 – Create a model</a:t>
            </a:r>
            <a:endParaRPr lang="pl-PL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15" name="Podtytuł 3">
            <a:extLst>
              <a:ext uri="{FF2B5EF4-FFF2-40B4-BE49-F238E27FC236}">
                <a16:creationId xmlns:a16="http://schemas.microsoft.com/office/drawing/2014/main" id="{2E1CE4F6-D07D-4936-A8F3-ECB3A2FF0A4D}"/>
              </a:ext>
            </a:extLst>
          </p:cNvPr>
          <p:cNvSpPr txBox="1">
            <a:spLocks/>
          </p:cNvSpPr>
          <p:nvPr/>
        </p:nvSpPr>
        <p:spPr>
          <a:xfrm>
            <a:off x="1524004" y="4300618"/>
            <a:ext cx="7147145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7F695322-C257-4224-94C4-4A9BB663917B}"/>
              </a:ext>
            </a:extLst>
          </p:cNvPr>
          <p:cNvSpPr txBox="1">
            <a:spLocks/>
          </p:cNvSpPr>
          <p:nvPr/>
        </p:nvSpPr>
        <p:spPr>
          <a:xfrm>
            <a:off x="550122" y="5070623"/>
            <a:ext cx="8546029" cy="1567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Damian Widera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127" y="272936"/>
            <a:ext cx="8229600" cy="101498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Iterative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561109" y="1295401"/>
                <a:ext cx="10723418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 exact method requires us to invert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kern="0">
                                    <a:latin typeface="Cambria Math"/>
                                    <a:ea typeface="Cambria Math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kern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400" b="1" i="1" kern="0" smtClean="0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sz="2400" b="1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kern="0" dirty="0"/>
                  <a:t> whose size is M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for M features and takes time O(M</a:t>
                </a:r>
                <a:r>
                  <a:rPr lang="en-US" sz="2400" kern="0" baseline="30000" dirty="0"/>
                  <a:t>3</a:t>
                </a:r>
                <a:r>
                  <a:rPr lang="en-US" sz="2400" kern="0" dirty="0"/>
                  <a:t>). This is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too big</a:t>
                </a:r>
                <a:r>
                  <a:rPr lang="en-US" sz="2400" kern="0" dirty="0"/>
                  <a:t> for large feature spaces like text or event data. 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Gradient methods reduce the SS error using the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derivative </a:t>
                </a:r>
                <a:r>
                  <a:rPr lang="en-US" sz="2400" b="1" kern="0" dirty="0" err="1">
                    <a:solidFill>
                      <a:srgbClr val="C00000"/>
                    </a:solidFill>
                  </a:rPr>
                  <a:t>wrt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RSS</m:t>
                      </m:r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which is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109" y="1295401"/>
                <a:ext cx="10723418" cy="4754563"/>
              </a:xfrm>
              <a:prstGeom prst="rect">
                <a:avLst/>
              </a:prstGeom>
              <a:blipFill>
                <a:blip r:embed="rId3"/>
                <a:stretch>
                  <a:fillRect l="-853" t="-7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77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3723" y="218439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692727" y="923782"/>
            <a:ext cx="10716491" cy="536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We can </a:t>
            </a:r>
            <a:r>
              <a:rPr lang="en-US" sz="2400" b="1" kern="0" dirty="0">
                <a:solidFill>
                  <a:srgbClr val="C00000"/>
                </a:solidFill>
              </a:rPr>
              <a:t>always</a:t>
            </a:r>
            <a:r>
              <a:rPr lang="en-US" sz="2400" kern="0" dirty="0"/>
              <a:t> fit a linear model to any dataset, but how do we know if there is a </a:t>
            </a:r>
            <a:r>
              <a:rPr lang="en-US" sz="2400" b="1" kern="0" dirty="0">
                <a:solidFill>
                  <a:srgbClr val="C00000"/>
                </a:solidFill>
              </a:rPr>
              <a:t>real linear relationship</a:t>
            </a:r>
            <a:r>
              <a:rPr lang="en-US" sz="2400" kern="0" dirty="0"/>
              <a:t>? </a:t>
            </a:r>
          </a:p>
        </p:txBody>
      </p:sp>
      <p:pic>
        <p:nvPicPr>
          <p:cNvPr id="1028" name="Picture 4" descr="http://upload.wikimedia.org/wikipedia/commons/thumb/e/ec/Anscombe%27s_quartet_3.svg/1280px-Anscombe%27s_quartet_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91" y="2098112"/>
            <a:ext cx="5600332" cy="40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1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3736" y="135956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692727" y="801303"/>
                <a:ext cx="11163300" cy="52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Approach: </a:t>
                </a:r>
                <a:r>
                  <a:rPr lang="en-US" sz="2400" kern="0" dirty="0"/>
                  <a:t>Measure how much the total “noise” (variance) is reduced when we include the line as an offset.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R-squared: </a:t>
                </a:r>
                <a:r>
                  <a:rPr lang="en-US" sz="2400" kern="0" dirty="0"/>
                  <a:t>a suitable measure.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i="1" ker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X</m:t>
                    </m:r>
                    <m:r>
                      <a:rPr lang="en-US" sz="2400" i="1" ker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kern="0" dirty="0"/>
                  <a:t> be a predicted value,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kern="0" dirty="0"/>
                  <a:t> be the sample mean. Then the R-squared value is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ker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 ker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can be described as the fraction of the total variance not explained by the model.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R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= 0: bad model. No evidence of a linear relationship.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R</a:t>
                </a:r>
                <a:r>
                  <a:rPr lang="en-US" sz="2400" kern="0" baseline="30000" dirty="0"/>
                  <a:t>2</a:t>
                </a:r>
                <a:r>
                  <a:rPr lang="en-US" sz="2400" kern="0" dirty="0"/>
                  <a:t> = 1: good model. The line perfectly fits the data. </a:t>
                </a: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7" y="801303"/>
                <a:ext cx="11163300" cy="5255394"/>
              </a:xfrm>
              <a:prstGeom prst="rect">
                <a:avLst/>
              </a:prstGeom>
              <a:blipFill>
                <a:blip r:embed="rId3"/>
                <a:stretch>
                  <a:fillRect l="-874" t="-811" b="-17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0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045" y="137161"/>
            <a:ext cx="8229600" cy="892743"/>
          </a:xfrm>
        </p:spPr>
        <p:txBody>
          <a:bodyPr/>
          <a:lstStyle/>
          <a:p>
            <a:pPr eaLnBrk="1" hangingPunct="1"/>
            <a:r>
              <a:rPr lang="en-US" dirty="0"/>
              <a:t>R-squared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1981200" y="1174283"/>
                <a:ext cx="8382000" cy="4875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ker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 ker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kern="0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174283"/>
                <a:ext cx="8382000" cy="4875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92" y="2422988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8888" y="552674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8976" y="23795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82558" y="4153417"/>
            <a:ext cx="5269224" cy="0"/>
          </a:xfrm>
          <a:prstGeom prst="line">
            <a:avLst/>
          </a:prstGeom>
          <a:ln>
            <a:solidFill>
              <a:srgbClr val="3E943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498946" y="2766173"/>
                <a:ext cx="1456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46" y="2766173"/>
                <a:ext cx="1456296" cy="461665"/>
              </a:xfrm>
              <a:prstGeom prst="rect">
                <a:avLst/>
              </a:prstGeom>
              <a:blipFill>
                <a:blip r:embed="rId5"/>
                <a:stretch>
                  <a:fillRect l="-6276" t="-9211" r="-2677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564879" y="3922585"/>
                <a:ext cx="1456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879" y="3922585"/>
                <a:ext cx="1456296" cy="461665"/>
              </a:xfrm>
              <a:prstGeom prst="rect">
                <a:avLst/>
              </a:prstGeom>
              <a:blipFill>
                <a:blip r:embed="rId6"/>
                <a:stretch>
                  <a:fillRect l="-6276" t="-9211" r="-2259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732295" y="2997004"/>
            <a:ext cx="0" cy="3113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075595" y="3227839"/>
            <a:ext cx="0" cy="9255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7790045" y="1482292"/>
            <a:ext cx="533890" cy="1636294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" fmla="*/ 0 w 497840"/>
              <a:gd name="connsiteY0" fmla="*/ 0 h 1491915"/>
              <a:gd name="connsiteX1" fmla="*/ 385010 w 497840"/>
              <a:gd name="connsiteY1" fmla="*/ 423511 h 1491915"/>
              <a:gd name="connsiteX2" fmla="*/ 481263 w 497840"/>
              <a:gd name="connsiteY2" fmla="*/ 981776 h 1491915"/>
              <a:gd name="connsiteX3" fmla="*/ 96252 w 497840"/>
              <a:gd name="connsiteY3" fmla="*/ 1491915 h 1491915"/>
              <a:gd name="connsiteX0" fmla="*/ 125129 w 638637"/>
              <a:gd name="connsiteY0" fmla="*/ 0 h 1636294"/>
              <a:gd name="connsiteX1" fmla="*/ 510139 w 638637"/>
              <a:gd name="connsiteY1" fmla="*/ 423511 h 1636294"/>
              <a:gd name="connsiteX2" fmla="*/ 606392 w 638637"/>
              <a:gd name="connsiteY2" fmla="*/ 981776 h 1636294"/>
              <a:gd name="connsiteX3" fmla="*/ 0 w 638637"/>
              <a:gd name="connsiteY3" fmla="*/ 1636294 h 1636294"/>
              <a:gd name="connsiteX0" fmla="*/ 125129 w 550515"/>
              <a:gd name="connsiteY0" fmla="*/ 0 h 1636294"/>
              <a:gd name="connsiteX1" fmla="*/ 510139 w 550515"/>
              <a:gd name="connsiteY1" fmla="*/ 423511 h 1636294"/>
              <a:gd name="connsiteX2" fmla="*/ 481264 w 550515"/>
              <a:gd name="connsiteY2" fmla="*/ 981776 h 1636294"/>
              <a:gd name="connsiteX3" fmla="*/ 0 w 550515"/>
              <a:gd name="connsiteY3" fmla="*/ 1636294 h 1636294"/>
              <a:gd name="connsiteX0" fmla="*/ 125129 w 544559"/>
              <a:gd name="connsiteY0" fmla="*/ 0 h 1636294"/>
              <a:gd name="connsiteX1" fmla="*/ 510139 w 544559"/>
              <a:gd name="connsiteY1" fmla="*/ 423511 h 1636294"/>
              <a:gd name="connsiteX2" fmla="*/ 481264 w 544559"/>
              <a:gd name="connsiteY2" fmla="*/ 981776 h 1636294"/>
              <a:gd name="connsiteX3" fmla="*/ 0 w 544559"/>
              <a:gd name="connsiteY3" fmla="*/ 1636294 h 1636294"/>
              <a:gd name="connsiteX0" fmla="*/ 125129 w 533890"/>
              <a:gd name="connsiteY0" fmla="*/ 0 h 1636294"/>
              <a:gd name="connsiteX1" fmla="*/ 481263 w 533890"/>
              <a:gd name="connsiteY1" fmla="*/ 442761 h 1636294"/>
              <a:gd name="connsiteX2" fmla="*/ 481264 w 533890"/>
              <a:gd name="connsiteY2" fmla="*/ 981776 h 1636294"/>
              <a:gd name="connsiteX3" fmla="*/ 0 w 533890"/>
              <a:gd name="connsiteY3" fmla="*/ 1636294 h 16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890" h="1636294">
                <a:moveTo>
                  <a:pt x="125129" y="0"/>
                </a:moveTo>
                <a:cubicBezTo>
                  <a:pt x="277528" y="129941"/>
                  <a:pt x="421907" y="279132"/>
                  <a:pt x="481263" y="442761"/>
                </a:cubicBezTo>
                <a:cubicBezTo>
                  <a:pt x="540619" y="606390"/>
                  <a:pt x="561475" y="782854"/>
                  <a:pt x="481264" y="981776"/>
                </a:cubicBezTo>
                <a:cubicBezTo>
                  <a:pt x="401053" y="1180698"/>
                  <a:pt x="140368" y="1490310"/>
                  <a:pt x="0" y="1636294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5874061" y="2023762"/>
            <a:ext cx="2158553" cy="1687979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" fmla="*/ 0 w 497840"/>
              <a:gd name="connsiteY0" fmla="*/ 0 h 1491915"/>
              <a:gd name="connsiteX1" fmla="*/ 385010 w 497840"/>
              <a:gd name="connsiteY1" fmla="*/ 423511 h 1491915"/>
              <a:gd name="connsiteX2" fmla="*/ 481263 w 497840"/>
              <a:gd name="connsiteY2" fmla="*/ 981776 h 1491915"/>
              <a:gd name="connsiteX3" fmla="*/ 96252 w 497840"/>
              <a:gd name="connsiteY3" fmla="*/ 1491915 h 1491915"/>
              <a:gd name="connsiteX0" fmla="*/ 538861 w 1082435"/>
              <a:gd name="connsiteY0" fmla="*/ 0 h 1656372"/>
              <a:gd name="connsiteX1" fmla="*/ 923871 w 1082435"/>
              <a:gd name="connsiteY1" fmla="*/ 423511 h 1656372"/>
              <a:gd name="connsiteX2" fmla="*/ 1020124 w 1082435"/>
              <a:gd name="connsiteY2" fmla="*/ 981776 h 1656372"/>
              <a:gd name="connsiteX3" fmla="*/ 0 w 1082435"/>
              <a:gd name="connsiteY3" fmla="*/ 1656372 h 1656372"/>
              <a:gd name="connsiteX0" fmla="*/ 538861 w 1082435"/>
              <a:gd name="connsiteY0" fmla="*/ 0 h 1656372"/>
              <a:gd name="connsiteX1" fmla="*/ 923871 w 1082435"/>
              <a:gd name="connsiteY1" fmla="*/ 423511 h 1656372"/>
              <a:gd name="connsiteX2" fmla="*/ 1020124 w 1082435"/>
              <a:gd name="connsiteY2" fmla="*/ 981776 h 1656372"/>
              <a:gd name="connsiteX3" fmla="*/ 0 w 1082435"/>
              <a:gd name="connsiteY3" fmla="*/ 1656372 h 1656372"/>
              <a:gd name="connsiteX0" fmla="*/ 531300 w 1074321"/>
              <a:gd name="connsiteY0" fmla="*/ 0 h 1541751"/>
              <a:gd name="connsiteX1" fmla="*/ 916310 w 1074321"/>
              <a:gd name="connsiteY1" fmla="*/ 423511 h 1541751"/>
              <a:gd name="connsiteX2" fmla="*/ 1012563 w 1074321"/>
              <a:gd name="connsiteY2" fmla="*/ 981776 h 1541751"/>
              <a:gd name="connsiteX3" fmla="*/ 0 w 1074321"/>
              <a:gd name="connsiteY3" fmla="*/ 1541751 h 1541751"/>
              <a:gd name="connsiteX0" fmla="*/ 531300 w 966792"/>
              <a:gd name="connsiteY0" fmla="*/ 0 h 1541751"/>
              <a:gd name="connsiteX1" fmla="*/ 916310 w 966792"/>
              <a:gd name="connsiteY1" fmla="*/ 423511 h 1541751"/>
              <a:gd name="connsiteX2" fmla="*/ 861345 w 966792"/>
              <a:gd name="connsiteY2" fmla="*/ 936924 h 1541751"/>
              <a:gd name="connsiteX3" fmla="*/ 0 w 966792"/>
              <a:gd name="connsiteY3" fmla="*/ 1541751 h 1541751"/>
              <a:gd name="connsiteX0" fmla="*/ 531300 w 956356"/>
              <a:gd name="connsiteY0" fmla="*/ 0 h 1541751"/>
              <a:gd name="connsiteX1" fmla="*/ 916310 w 956356"/>
              <a:gd name="connsiteY1" fmla="*/ 423511 h 1541751"/>
              <a:gd name="connsiteX2" fmla="*/ 861345 w 956356"/>
              <a:gd name="connsiteY2" fmla="*/ 936924 h 1541751"/>
              <a:gd name="connsiteX3" fmla="*/ 0 w 956356"/>
              <a:gd name="connsiteY3" fmla="*/ 1541751 h 1541751"/>
              <a:gd name="connsiteX0" fmla="*/ 1582260 w 2089199"/>
              <a:gd name="connsiteY0" fmla="*/ 0 h 952029"/>
              <a:gd name="connsiteX1" fmla="*/ 1967270 w 2089199"/>
              <a:gd name="connsiteY1" fmla="*/ 423511 h 952029"/>
              <a:gd name="connsiteX2" fmla="*/ 1912305 w 2089199"/>
              <a:gd name="connsiteY2" fmla="*/ 936924 h 952029"/>
              <a:gd name="connsiteX3" fmla="*/ 0 w 2089199"/>
              <a:gd name="connsiteY3" fmla="*/ 873959 h 952029"/>
              <a:gd name="connsiteX0" fmla="*/ 1582260 w 2089200"/>
              <a:gd name="connsiteY0" fmla="*/ 0 h 956308"/>
              <a:gd name="connsiteX1" fmla="*/ 1967270 w 2089200"/>
              <a:gd name="connsiteY1" fmla="*/ 423511 h 956308"/>
              <a:gd name="connsiteX2" fmla="*/ 1912305 w 2089200"/>
              <a:gd name="connsiteY2" fmla="*/ 936924 h 956308"/>
              <a:gd name="connsiteX3" fmla="*/ 0 w 2089200"/>
              <a:gd name="connsiteY3" fmla="*/ 873959 h 956308"/>
              <a:gd name="connsiteX0" fmla="*/ 1582260 w 1973037"/>
              <a:gd name="connsiteY0" fmla="*/ 0 h 873959"/>
              <a:gd name="connsiteX1" fmla="*/ 1967270 w 1973037"/>
              <a:gd name="connsiteY1" fmla="*/ 423511 h 873959"/>
              <a:gd name="connsiteX2" fmla="*/ 1284753 w 1973037"/>
              <a:gd name="connsiteY2" fmla="*/ 627945 h 873959"/>
              <a:gd name="connsiteX3" fmla="*/ 0 w 1973037"/>
              <a:gd name="connsiteY3" fmla="*/ 873959 h 873959"/>
              <a:gd name="connsiteX0" fmla="*/ 1582260 w 1688085"/>
              <a:gd name="connsiteY0" fmla="*/ 0 h 873959"/>
              <a:gd name="connsiteX1" fmla="*/ 1642152 w 1688085"/>
              <a:gd name="connsiteY1" fmla="*/ 393610 h 873959"/>
              <a:gd name="connsiteX2" fmla="*/ 1284753 w 1688085"/>
              <a:gd name="connsiteY2" fmla="*/ 627945 h 873959"/>
              <a:gd name="connsiteX3" fmla="*/ 0 w 1688085"/>
              <a:gd name="connsiteY3" fmla="*/ 873959 h 873959"/>
              <a:gd name="connsiteX0" fmla="*/ 1582260 w 1695593"/>
              <a:gd name="connsiteY0" fmla="*/ 0 h 873959"/>
              <a:gd name="connsiteX1" fmla="*/ 1642152 w 1695593"/>
              <a:gd name="connsiteY1" fmla="*/ 393610 h 873959"/>
              <a:gd name="connsiteX2" fmla="*/ 1171340 w 1695593"/>
              <a:gd name="connsiteY2" fmla="*/ 682764 h 873959"/>
              <a:gd name="connsiteX3" fmla="*/ 0 w 1695593"/>
              <a:gd name="connsiteY3" fmla="*/ 873959 h 8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593" h="873959">
                <a:moveTo>
                  <a:pt x="1582260" y="0"/>
                </a:moveTo>
                <a:cubicBezTo>
                  <a:pt x="1734659" y="129941"/>
                  <a:pt x="1710639" y="279816"/>
                  <a:pt x="1642152" y="393610"/>
                </a:cubicBezTo>
                <a:cubicBezTo>
                  <a:pt x="1573665" y="507404"/>
                  <a:pt x="1445032" y="602706"/>
                  <a:pt x="1171340" y="682764"/>
                </a:cubicBezTo>
                <a:cubicBezTo>
                  <a:pt x="897648" y="762822"/>
                  <a:pt x="284025" y="842596"/>
                  <a:pt x="0" y="873959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23935" y="55027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Small if good fit</a:t>
            </a:r>
          </a:p>
        </p:txBody>
      </p:sp>
    </p:spTree>
    <p:extLst>
      <p:ext uri="{BB962C8B-B14F-4D97-AF65-F5344CB8AC3E}">
        <p14:creationId xmlns:p14="http://schemas.microsoft.com/office/powerpoint/2010/main" val="301220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5691" y="240632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703117" y="1153063"/>
            <a:ext cx="10508673" cy="513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b="1" kern="0" dirty="0">
                <a:solidFill>
                  <a:srgbClr val="0070C0"/>
                </a:solidFill>
              </a:rPr>
              <a:t>Statistic:</a:t>
            </a:r>
            <a:r>
              <a:rPr lang="en-US" sz="2400" kern="0" dirty="0"/>
              <a:t> From R-squared we can derive another statistic (using degrees of freedom) that has a standard distribution called an </a:t>
            </a:r>
            <a:r>
              <a:rPr lang="en-US" sz="2400" b="1" kern="0" dirty="0">
                <a:solidFill>
                  <a:srgbClr val="C00000"/>
                </a:solidFill>
              </a:rPr>
              <a:t>F-distribution</a:t>
            </a:r>
            <a:r>
              <a:rPr lang="en-US" sz="2400" kern="0" dirty="0"/>
              <a:t>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From the CDF for the F-distribution, we can derive a </a:t>
            </a:r>
            <a:r>
              <a:rPr lang="en-US" sz="2400" b="1" kern="0" dirty="0">
                <a:solidFill>
                  <a:srgbClr val="0070C0"/>
                </a:solidFill>
              </a:rPr>
              <a:t>P-value</a:t>
            </a:r>
            <a:r>
              <a:rPr lang="en-US" sz="2400" kern="0" dirty="0"/>
              <a:t> for the data.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The P-value is the probability of observing the data under the null hypothesis of no linear relationship. </a:t>
            </a:r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If </a:t>
            </a:r>
            <a:r>
              <a:rPr lang="en-US" sz="2400" b="1" kern="0" dirty="0">
                <a:solidFill>
                  <a:srgbClr val="C00000"/>
                </a:solidFill>
              </a:rPr>
              <a:t>p is small </a:t>
            </a:r>
            <a:r>
              <a:rPr lang="en-US" sz="2400" kern="0" dirty="0"/>
              <a:t>(less than 0.05) we conclude that </a:t>
            </a:r>
            <a:r>
              <a:rPr lang="en-US" sz="2400" b="1" kern="0" dirty="0">
                <a:solidFill>
                  <a:srgbClr val="C00000"/>
                </a:solidFill>
              </a:rPr>
              <a:t>there is a linear relationship</a:t>
            </a:r>
            <a:r>
              <a:rPr lang="en-US" sz="2400" kern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064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637F29-8707-42D7-B3D4-55F623C25406}"/>
              </a:ext>
            </a:extLst>
          </p:cNvPr>
          <p:cNvSpPr/>
          <p:nvPr/>
        </p:nvSpPr>
        <p:spPr>
          <a:xfrm rot="10800000">
            <a:off x="1524004" y="41278"/>
            <a:ext cx="9180513" cy="390525"/>
          </a:xfrm>
          <a:prstGeom prst="rect">
            <a:avLst/>
          </a:prstGeom>
          <a:solidFill>
            <a:srgbClr val="7B12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32DEC-4943-43A5-BDD4-094658BE7766}"/>
              </a:ext>
            </a:extLst>
          </p:cNvPr>
          <p:cNvSpPr/>
          <p:nvPr/>
        </p:nvSpPr>
        <p:spPr>
          <a:xfrm rot="10800000">
            <a:off x="-2" y="2"/>
            <a:ext cx="12192001" cy="431801"/>
          </a:xfrm>
          <a:prstGeom prst="rect">
            <a:avLst/>
          </a:prstGeom>
          <a:solidFill>
            <a:srgbClr val="C309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11CAEF7-2E87-459A-8D82-1F00F7ED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7" y="613887"/>
            <a:ext cx="10855840" cy="885307"/>
          </a:xfrm>
        </p:spPr>
        <p:txBody>
          <a:bodyPr/>
          <a:lstStyle/>
          <a:p>
            <a:r>
              <a:rPr lang="en-US" sz="3200" noProof="0" dirty="0">
                <a:latin typeface="Euphemia" panose="020B0503040102020104" pitchFamily="34" charset="0"/>
              </a:rPr>
              <a:t>Agenda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BA222065-EEB0-4817-9F51-40875399A61B}"/>
              </a:ext>
            </a:extLst>
          </p:cNvPr>
          <p:cNvSpPr txBox="1">
            <a:spLocks/>
          </p:cNvSpPr>
          <p:nvPr/>
        </p:nvSpPr>
        <p:spPr>
          <a:xfrm>
            <a:off x="606057" y="1499195"/>
            <a:ext cx="3996279" cy="51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5562"/>
                </a:solidFill>
                <a:latin typeface="Euphemia"/>
              </a:rPr>
              <a:t>Modelling</a:t>
            </a:r>
            <a:endParaRPr lang="pl-PL" dirty="0">
              <a:solidFill>
                <a:srgbClr val="465562"/>
              </a:solidFill>
              <a:latin typeface="Euphemia"/>
            </a:endParaRPr>
          </a:p>
          <a:p>
            <a:pPr lvl="1"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  <a:p>
            <a:pPr fontAlgn="auto"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D16B367-95CC-49FA-8C5D-AB8D43878478}"/>
              </a:ext>
            </a:extLst>
          </p:cNvPr>
          <p:cNvSpPr/>
          <p:nvPr/>
        </p:nvSpPr>
        <p:spPr>
          <a:xfrm>
            <a:off x="5380946" y="6211656"/>
            <a:ext cx="6046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Kenneth Jensen - </a:t>
            </a:r>
            <a:r>
              <a:rPr lang="pl-PL" sz="1000" dirty="0"/>
              <a:t>o</a:t>
            </a:r>
            <a:r>
              <a:rPr lang="en-US" sz="1000" dirty="0"/>
              <a:t>wn work based on: ftp://public.dhe.ibm.com/software/analytics/spss/documentation/modeler/18.0/en/ModelerCRISPDM.pdf (Figure 1), CC BY-SA 3.0, https://commons.wikimedia.org/w/index.php?curid=24930610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D1B345F-F48C-494A-86DE-B8DD62A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3" y="712921"/>
            <a:ext cx="5421919" cy="54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1" y="1215189"/>
            <a:ext cx="4680284" cy="2438400"/>
          </a:xfrm>
        </p:spPr>
        <p:txBody>
          <a:bodyPr/>
          <a:lstStyle/>
          <a:p>
            <a:pPr algn="ctr" defTabSz="685966"/>
            <a:r>
              <a:rPr lang="en-US" sz="4400" b="1" noProof="0" dirty="0"/>
              <a:t>Modelling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25935" y="1969181"/>
            <a:ext cx="3944097" cy="1789375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>
                <a:ln w="3175">
                  <a:noFill/>
                </a:ln>
                <a:solidFill>
                  <a:schemeClr val="accent4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685155">
              <a:defRPr/>
            </a:pPr>
            <a:endParaRPr lang="en-US" sz="2400" spc="-75" dirty="0">
              <a:solidFill>
                <a:srgbClr val="2C2C2C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76432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169583"/>
            <a:ext cx="8229600" cy="978408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3" y="1123882"/>
            <a:ext cx="9656618" cy="5147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Supervised: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are given input samples (X) and output samples (y) of a function y = f(X).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would like to “learn” f, and evaluate it on new data.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Types:</a:t>
            </a:r>
          </a:p>
          <a:p>
            <a:pPr lvl="1"/>
            <a:r>
              <a:rPr lang="en-US" sz="2400" b="1" dirty="0"/>
              <a:t>Classification: </a:t>
            </a:r>
            <a:r>
              <a:rPr lang="en-US" sz="2400" dirty="0"/>
              <a:t>y is discrete (class labels).</a:t>
            </a:r>
          </a:p>
          <a:p>
            <a:pPr lvl="1"/>
            <a:r>
              <a:rPr lang="en-US" sz="2400" b="1" dirty="0"/>
              <a:t>Regression: </a:t>
            </a:r>
            <a:r>
              <a:rPr lang="en-US" sz="2400" dirty="0"/>
              <a:t>y is continuous, e.g. linear regression.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6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0293" y="158900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69392" y="1306436"/>
            <a:ext cx="11653216" cy="466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800" kern="0" dirty="0"/>
              <a:t>We want to find the “best” line (linear function y=f(X)) to explain the data.</a:t>
            </a:r>
          </a:p>
        </p:txBody>
      </p:sp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3" y="2422989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8888" y="552674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8976" y="23795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8044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96635" y="228601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1014845" y="1335856"/>
                <a:ext cx="8382000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predicted value of y is given by: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ker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 ker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kern="0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𝑗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vector of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kern="0" dirty="0"/>
                  <a:t> is the regression model.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ct val="200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845" y="1335856"/>
                <a:ext cx="8382000" cy="4906963"/>
              </a:xfrm>
              <a:prstGeom prst="rect">
                <a:avLst/>
              </a:prstGeom>
              <a:blipFill>
                <a:blip r:embed="rId3"/>
                <a:stretch>
                  <a:fillRect l="-1091" t="-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6473" y="273074"/>
            <a:ext cx="8229600" cy="996696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846513" y="1051561"/>
                <a:ext cx="10819014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The regression formula     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ker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 ker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kern="0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𝑗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ker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kern="0" dirty="0"/>
                  <a:t>, can be written as a matrix product with X a row vector: </a:t>
                </a:r>
              </a:p>
              <a:p>
                <a:pPr marL="342900" indent="-342900" algn="ctr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X</m:t>
                      </m:r>
                      <m:r>
                        <a:rPr lang="en-US" sz="2400" i="1" kern="0">
                          <a:latin typeface="Cambria Math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400" kern="0" dirty="0">
                  <a:ea typeface="Cambria Math"/>
                </a:endParaRP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We get this by writing all of the input samples in a single matrix </a:t>
                </a:r>
                <a:r>
                  <a:rPr lang="en-US" sz="2400" b="1" kern="0" dirty="0"/>
                  <a:t>X</a:t>
                </a:r>
                <a:r>
                  <a:rPr lang="en-US" sz="2400" kern="0" dirty="0"/>
                  <a:t>: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i.e.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rows of </a:t>
                </a:r>
                <a14:m>
                  <m:oMath xmlns:m="http://schemas.openxmlformats.org/officeDocument/2006/math">
                    <m:r>
                      <a:rPr lang="en-US" sz="2400" b="1" kern="0">
                        <a:latin typeface="Cambria Math"/>
                      </a:rPr>
                      <m:t>𝐗</m:t>
                    </m:r>
                    <m:r>
                      <a:rPr lang="en-US" sz="2400" i="1" ker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r>
                  <a:rPr lang="en-US" sz="2400" kern="0" dirty="0"/>
                  <a:t>are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distinct observations</a:t>
                </a:r>
                <a:r>
                  <a:rPr lang="en-US" sz="2400" kern="0" dirty="0">
                    <a:solidFill>
                      <a:schemeClr val="accent2"/>
                    </a:solidFill>
                  </a:rPr>
                  <a:t>,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columns of </a:t>
                </a:r>
                <a:r>
                  <a:rPr lang="en-US" sz="2400" b="1" kern="0" dirty="0"/>
                  <a:t>X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kern="0" dirty="0"/>
                  <a:t>are</a:t>
                </a:r>
                <a:r>
                  <a:rPr lang="en-US" sz="2400" b="1" kern="0" dirty="0">
                    <a:solidFill>
                      <a:schemeClr val="accent2"/>
                    </a:solidFill>
                  </a:rPr>
                  <a:t> input features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ct val="200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513" y="1051561"/>
                <a:ext cx="10819014" cy="4906963"/>
              </a:xfrm>
              <a:prstGeom prst="rect">
                <a:avLst/>
              </a:prstGeom>
              <a:blipFill>
                <a:blip r:embed="rId3"/>
                <a:stretch>
                  <a:fillRect l="-901" t="-871" b="-5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13509" y="186659"/>
            <a:ext cx="8229600" cy="109728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Least Squares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829350" y="1296785"/>
                <a:ext cx="10808468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The most common measure of fit between the line and the data is the </a:t>
                </a:r>
                <a:r>
                  <a:rPr lang="en-US" sz="2400" b="1" kern="0" dirty="0">
                    <a:solidFill>
                      <a:srgbClr val="0070C0"/>
                    </a:solidFill>
                  </a:rPr>
                  <a:t>least-squares fit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If the points are generated by an ideal line with additive Gaussian noise, the least squares solution is the </a:t>
                </a:r>
                <a:r>
                  <a:rPr lang="en-US" sz="2400" b="1" i="1" kern="0" dirty="0">
                    <a:solidFill>
                      <a:srgbClr val="C00000"/>
                    </a:solidFill>
                  </a:rPr>
                  <a:t>maximum likelihood solution</a:t>
                </a:r>
                <a:r>
                  <a:rPr lang="en-US" sz="2400" kern="0" dirty="0"/>
                  <a:t>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Probability of a point </a:t>
                </a:r>
                <a:r>
                  <a:rPr lang="en-US" sz="2400" kern="0" dirty="0" err="1"/>
                  <a:t>y</a:t>
                </a:r>
                <a:r>
                  <a:rPr lang="en-US" sz="2400" kern="0" baseline="-25000" dirty="0" err="1"/>
                  <a:t>j</a:t>
                </a:r>
                <a:r>
                  <a:rPr lang="en-US" sz="2400" kern="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ker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ker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exp</m:t>
                    </m:r>
                    <m:r>
                      <a:rPr lang="en-US" sz="2400" i="1" kern="0">
                        <a:latin typeface="Cambria Math"/>
                      </a:rPr>
                      <m:t>⁡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 ker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ker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kern="0" dirty="0"/>
                  <a:t>  and the probability for all points is the product over j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ker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kern="0" dirty="0"/>
                  <a:t>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/>
                  <a:t>We can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easily maximize the log </a:t>
                </a:r>
                <a:r>
                  <a:rPr lang="en-US" sz="2400" kern="0" dirty="0"/>
                  <a:t>of this expression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 ker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 ker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ker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kern="0" dirty="0"/>
                  <a:t> for one point, or the sum of this expression at all points.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350" y="1296785"/>
                <a:ext cx="10808468" cy="4906963"/>
              </a:xfrm>
              <a:prstGeom prst="rect">
                <a:avLst/>
              </a:prstGeom>
              <a:blipFill>
                <a:blip r:embed="rId3"/>
                <a:stretch>
                  <a:fillRect l="-733" t="-870" r="-15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0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945" y="128016"/>
            <a:ext cx="8229600" cy="109728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Least Squares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671944" y="1225296"/>
                <a:ext cx="11121737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To determine the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i="1" kern="0" dirty="0"/>
                  <a:t> </a:t>
                </a:r>
                <a:r>
                  <a:rPr lang="en-US" sz="2400" kern="0" dirty="0"/>
                  <a:t>from some data, we write down the sum of squares: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SS</m:t>
                      </m:r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or symbolically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SS</m:t>
                    </m:r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  <m:r>
                      <a:rPr lang="en-US" sz="2400" i="1" ker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kern="0">
                                <a:latin typeface="Cambria Math"/>
                              </a:rPr>
                              <m:t>𝐲</m:t>
                            </m:r>
                            <m:r>
                              <a:rPr lang="en-US" sz="2400" i="1" kern="0">
                                <a:latin typeface="Cambria Math"/>
                              </a:rPr>
                              <m:t> − </m:t>
                            </m:r>
                            <m:r>
                              <a:rPr lang="en-US" sz="2400" b="1" kern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  <m:r>
                              <a:rPr lang="en-US" sz="2400" i="1" ker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400" i="1" ker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kern="0">
                            <a:latin typeface="Cambria Math"/>
                          </a:rPr>
                          <m:t>𝐲</m:t>
                        </m:r>
                        <m:r>
                          <a:rPr lang="en-US" sz="2400" i="1" kern="0">
                            <a:latin typeface="Cambria Math"/>
                          </a:rPr>
                          <m:t> − </m:t>
                        </m:r>
                        <m:r>
                          <a:rPr lang="en-US" sz="2400" b="1" kern="0">
                            <a:latin typeface="Cambria Math"/>
                            <a:ea typeface="Cambria Math"/>
                          </a:rPr>
                          <m:t>𝐗</m:t>
                        </m:r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kern="0" dirty="0"/>
                  <a:t>. To minimize it, take the derivative </a:t>
                </a:r>
                <a:r>
                  <a:rPr lang="en-US" sz="2400" kern="0" dirty="0" err="1"/>
                  <a:t>wrt</a:t>
                </a:r>
                <a:r>
                  <a:rPr lang="en-US" sz="2400" kern="0" dirty="0"/>
                  <a:t>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2400" kern="0" dirty="0"/>
                  <a:t> which gives: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kern="0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sz="2400" i="1" ker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kern="0">
                        <a:latin typeface="Cambria Math"/>
                      </a:rPr>
                      <m:t>𝐗</m:t>
                    </m:r>
                  </m:oMath>
                </a14:m>
                <a:r>
                  <a:rPr lang="en-US" sz="2400" kern="0" dirty="0"/>
                  <a:t> is non-singular, the unique solution is:</a:t>
                </a:r>
              </a:p>
              <a:p>
                <a:pPr marL="342900" indent="-342900" algn="ctr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kern="0">
                                      <a:latin typeface="Cambria Math"/>
                                      <a:ea typeface="Cambria Math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kern="0">
                                  <a:latin typeface="Cambria Math"/>
                                  <a:ea typeface="Cambria Math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1" kern="0">
                          <a:latin typeface="Cambria Math"/>
                          <a:ea typeface="Cambria Math"/>
                        </a:rPr>
                        <m:t>𝐲</m:t>
                      </m:r>
                    </m:oMath>
                  </m:oMathPara>
                </a14:m>
                <a:endParaRPr lang="en-US" sz="2400" b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defTabSz="914400" eaLnBrk="0" hangingPunct="0">
                  <a:spcBef>
                    <a:spcPts val="1200"/>
                  </a:spcBef>
                  <a:defRPr/>
                </a:pPr>
                <a:endParaRPr lang="en-US" sz="2400" i="1" kern="0" dirty="0"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944" y="1225296"/>
                <a:ext cx="11121737" cy="4906963"/>
              </a:xfrm>
              <a:prstGeom prst="rect">
                <a:avLst/>
              </a:prstGeom>
              <a:blipFill>
                <a:blip r:embed="rId3"/>
                <a:stretch>
                  <a:fillRect l="-822" t="-497" r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1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B Conversations 2013">
  <a:themeElements>
    <a:clrScheme name="Data Platform Complete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3578</TotalTime>
  <Words>738</Words>
  <Application>Microsoft Office PowerPoint</Application>
  <PresentationFormat>Widescreen</PresentationFormat>
  <Paragraphs>102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Consolas</vt:lpstr>
      <vt:lpstr>Euphemia</vt:lpstr>
      <vt:lpstr>Segoe UI</vt:lpstr>
      <vt:lpstr>Segoe UI Light</vt:lpstr>
      <vt:lpstr>Wingdings</vt:lpstr>
      <vt:lpstr>Wingdings 3</vt:lpstr>
      <vt:lpstr>Office Theme</vt:lpstr>
      <vt:lpstr>STB Conversations 2013</vt:lpstr>
      <vt:lpstr>PowerPoint Presentation</vt:lpstr>
      <vt:lpstr>Agenda</vt:lpstr>
      <vt:lpstr>Modelling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R2-values and P-values</vt:lpstr>
      <vt:lpstr>R2-values</vt:lpstr>
      <vt:lpstr>R-squared</vt:lpstr>
      <vt:lpstr>R2-values and P-values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3 – begin entering text and images here.</dc:title>
  <dc:creator>Nichley, Madeline C</dc:creator>
  <cp:lastModifiedBy>Damian Widera</cp:lastModifiedBy>
  <cp:revision>380</cp:revision>
  <dcterms:created xsi:type="dcterms:W3CDTF">2011-04-29T12:25:43Z</dcterms:created>
  <dcterms:modified xsi:type="dcterms:W3CDTF">2019-05-13T00:20:49Z</dcterms:modified>
</cp:coreProperties>
</file>